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65" r:id="rId16"/>
    <p:sldId id="266" r:id="rId17"/>
  </p:sldIdLst>
  <p:sldSz cx="9144000" cy="6858000" type="screen4x3"/>
  <p:notesSz cx="6858000" cy="929005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37" autoAdjust="0"/>
  </p:normalViewPr>
  <p:slideViewPr>
    <p:cSldViewPr>
      <p:cViewPr>
        <p:scale>
          <a:sx n="73" d="100"/>
          <a:sy n="73" d="100"/>
        </p:scale>
        <p:origin x="-107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80A1B-4698-4143-8A5E-23F647D2FA8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3935"/>
            <a:ext cx="2971800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22A0D-A61C-46BF-ACD2-40602B74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4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2" y="4412775"/>
            <a:ext cx="5486399" cy="418052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60899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2" y="4412774"/>
            <a:ext cx="548639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2" y="4412774"/>
            <a:ext cx="548639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2" y="4412774"/>
            <a:ext cx="548639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2" y="4412774"/>
            <a:ext cx="548639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2" y="4412774"/>
            <a:ext cx="548639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2" y="4412774"/>
            <a:ext cx="548639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2" y="4412774"/>
            <a:ext cx="548639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2" y="4412774"/>
            <a:ext cx="548639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2" y="4412774"/>
            <a:ext cx="548639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2" y="4412774"/>
            <a:ext cx="548639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2" y="4412774"/>
            <a:ext cx="548639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289050" y="296857"/>
            <a:ext cx="8565899" cy="9578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latin typeface="Georgia" panose="02040502050405020303" pitchFamily="18" charset="0"/>
              </a:rPr>
              <a:t>Transcendentalism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419100" y="1108050"/>
            <a:ext cx="8305800" cy="553968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2400" dirty="0">
                <a:latin typeface="Georgia" panose="02040502050405020303" pitchFamily="18" charset="0"/>
              </a:rPr>
              <a:t>Reliance on the </a:t>
            </a:r>
            <a:r>
              <a:rPr lang="en" sz="2400" dirty="0" smtClean="0">
                <a:latin typeface="Georgia" panose="02040502050405020303" pitchFamily="18" charset="0"/>
              </a:rPr>
              <a:t>Self and the </a:t>
            </a:r>
            <a:r>
              <a:rPr lang="en" sz="2400" dirty="0">
                <a:latin typeface="Georgia" panose="02040502050405020303" pitchFamily="18" charset="0"/>
              </a:rPr>
              <a:t>Search for </a:t>
            </a:r>
            <a:r>
              <a:rPr lang="en" sz="2400" dirty="0" smtClean="0">
                <a:latin typeface="Georgia" panose="02040502050405020303" pitchFamily="18" charset="0"/>
              </a:rPr>
              <a:t>Spiritual Truth</a:t>
            </a:r>
            <a:endParaRPr lang="en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1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302342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Henry David Thoreau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87862"/>
            <a:ext cx="7391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 Authentic American original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Born in 1817 and attended Harvard where he met Emerson but after, he led a solitary but eventful life.</a:t>
            </a:r>
          </a:p>
          <a:p>
            <a:pPr lvl="1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Lived at Walden Pond, a short distance from Concord, where he spent two years living in nature, away from people, attempting to understand the natural world around him.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1148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Walden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or 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Life in the Woods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is not really nature writing but describes a life devoid of materialism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It is not only a physical location, it is a place in the mind.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Sight, sound, smell, touch, and even taste contributed to the richness he described in the most ordinary events, such as looking through the water to the bottom of the pond.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felt a surging energy at the center of the nonhuman world that did not need to be analyzed or understood so much as described and celebrated.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6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536174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266700" dist="1143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 went to the woods because I wished to live deliberately, to front only the essential facts of life, and see if I could not learn what it had to teach, and not, when I came to die, to discover that I had not lived. I did not wish to live what was not life, living is so dear; not did I wish to practice resignation, unless it was quite necessary. I wanted to live deep and suck out all the marrow of life.”</a:t>
            </a:r>
          </a:p>
          <a:p>
            <a:pPr algn="ctr"/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	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-Henry David Thoreau, </a:t>
            </a:r>
            <a:r>
              <a:rPr lang="en-US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Walden</a:t>
            </a:r>
            <a:endParaRPr lang="en-US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5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0"/>
            <a:ext cx="91635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403" y="243512"/>
            <a:ext cx="7467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Georgia" panose="02040502050405020303" pitchFamily="18" charset="0"/>
            </a:endParaRPr>
          </a:p>
          <a:p>
            <a:endParaRPr lang="en-US" sz="2000" b="1" dirty="0">
              <a:effectLst>
                <a:outerShdw blurRad="241300" dist="762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Thoreau never tried to resolve the conflicting attitudes in his writing, preferring to accept his changing philosophy as part of the developmental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b="1" dirty="0">
              <a:effectLst>
                <a:outerShdw blurRad="241300" dist="762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was an eclectic thinker, able to draw on ancient Hindu or Greek texts, yet use his personal experiences as evidence for the truth.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b="1" dirty="0">
              <a:effectLst>
                <a:outerShdw blurRad="241300" dist="762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As a lyric poet, Thoreau preferred the isolated movement of sudden awareness to a unified, logical argument as seen in his poem, “I am a parcel of Vain Strivings Tied,” “Inspiration,” and “Mist”: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effectLst>
                <a:outerShdw blurRad="241300" dist="762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lvl="1"/>
            <a:r>
              <a:rPr lang="en-US" sz="2000" b="1" dirty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  <a:r>
              <a:rPr lang="en-US" sz="2000" b="1" dirty="0" smtClean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I am a parcel of vain strivings tied</a:t>
            </a:r>
          </a:p>
          <a:p>
            <a:pPr lvl="1"/>
            <a:r>
              <a:rPr lang="en-US" sz="2000" b="1" dirty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  <a:r>
              <a:rPr lang="en-US" sz="2000" b="1" dirty="0" smtClean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By a chance bond together,</a:t>
            </a:r>
          </a:p>
          <a:p>
            <a:pPr lvl="1"/>
            <a:r>
              <a:rPr lang="en-US" sz="2000" b="1" dirty="0" smtClean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Dangling this way and that, their links</a:t>
            </a:r>
          </a:p>
          <a:p>
            <a:pPr lvl="1"/>
            <a:r>
              <a:rPr lang="en-US" sz="2000" b="1" dirty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  <a:r>
              <a:rPr lang="en-US" sz="2000" b="1" dirty="0" smtClean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Were made so loose and wide,</a:t>
            </a:r>
          </a:p>
          <a:p>
            <a:pPr lvl="1"/>
            <a:r>
              <a:rPr lang="en-US" sz="2000" b="1" dirty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  <a:r>
              <a:rPr lang="en-US" sz="2000" b="1" dirty="0" smtClean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	Methinks,</a:t>
            </a:r>
          </a:p>
          <a:p>
            <a:pPr lvl="1"/>
            <a:r>
              <a:rPr lang="en-US" sz="2000" b="1" dirty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  <a:r>
              <a:rPr lang="en-US" sz="2000" b="1" dirty="0" smtClean="0">
                <a:effectLst>
                  <a:outerShdw blurRad="241300" dist="762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		For milder weather.</a:t>
            </a:r>
            <a:endParaRPr lang="en-US" sz="2000" b="1" dirty="0">
              <a:effectLst>
                <a:outerShdw blurRad="241300" dist="762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5767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Methods and Practices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3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073" y="0"/>
            <a:ext cx="96581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Political “Disobedience”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Thoreau’s politics are hard to isolate or simplify since they were constantly evolving as a response to the abolitionist movement.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Ultimately, Thoreau’s politics are about the individual conscience, about the rights of each person to answer to a higher law than the rules of any social, religious, or political system.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7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9144000" cy="6844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“Civil Disobedience”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994076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“I heartily accept the motto- ‘That government is best which governs least’: and I should like to see it acted up more rapidly and systematically. Carried out, it finally amounts to this, which also I believe- ‘That government is best which governs not at all.’”</a:t>
            </a: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0386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“Civil Disobedience” is about the power of the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individual</a:t>
            </a:r>
            <a:r>
              <a:rPr lang="en-US" sz="2400" b="1" dirty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and how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individualism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is derived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from a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higher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law.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His argument is based on an absolutist morality where resistance to unjust laws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was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more about the morality of certain law-breaking than it was about the ethics of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non-violence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52400" dist="88900" dir="2700000" algn="tl">
                    <a:schemeClr val="bg1">
                      <a:alpha val="43000"/>
                    </a:schemeClr>
                  </a:outerShdw>
                </a:effectLst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65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1056" cy="7162800"/>
          </a:xfrm>
          <a:prstGeom prst="rect">
            <a:avLst/>
          </a:prstGeom>
        </p:spPr>
      </p:pic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51967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Impact of Transcendentalism: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23217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Local and immediate, then wide-ranging and long-lasting.</a:t>
            </a:r>
          </a:p>
          <a:p>
            <a:pPr marL="457200" lvl="0" indent="-419100" rtl="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Margaret Fuller offered a new view of women in the 19th century.</a:t>
            </a:r>
          </a:p>
          <a:p>
            <a:pPr marL="457200" lvl="0" indent="-419100" rtl="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Whitman's </a:t>
            </a:r>
            <a:r>
              <a:rPr lang="en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Leaves of Grass </a:t>
            </a: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redefined American literature.</a:t>
            </a:r>
          </a:p>
          <a:p>
            <a:pPr marL="457200" lvl="0" indent="-419100" rtl="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Emily Dickinson's poems offered a new picture of the human mind in an experimental version of the language.</a:t>
            </a:r>
          </a:p>
          <a:p>
            <a:pPr marL="457200" lvl="0" indent="-41910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Thoreau wrote "Resistance to Civil Government" echoing abolitionist spirit.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Legacy of Transcendentalism</a:t>
            </a:r>
            <a:r>
              <a:rPr lang="en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49378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Religious liberalism and the secularization of American life can be traced to Transcendentalist reforms.</a:t>
            </a:r>
          </a:p>
          <a:p>
            <a:pPr marL="457200" lvl="0" indent="-419100" rtl="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Unitarian denomination today, the social gospel movement, and even such ideas as liberation theology have links to Transcendentalism.</a:t>
            </a:r>
          </a:p>
          <a:p>
            <a:pPr marL="457200" lvl="0" indent="-419100" rtl="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Uniquely American movement.</a:t>
            </a:r>
          </a:p>
          <a:p>
            <a:pPr marL="457200" lvl="0" indent="-419100" rtl="0"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More attention is devoted to these writers and thinkers now than at any time since the 19th century.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Transcendentalist Movement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35271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Began in Boston in the 1820s and 1830s.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Source: English Romanticism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Especially Coleridge's idea of "one Life"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Wordsworth's view of nature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Embodied: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German idealist philosophy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Unitarianism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Eastern religions</a:t>
            </a:r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Time in American history is called the "American Renaissance"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5125" y="381000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Transcendentalist Perspective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045925" y="1295400"/>
            <a:ext cx="6098075" cy="2492960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419100" algn="ctr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Emphasized the crucial importance of the personal self and the need for completely open expression of individual 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minds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838525" y="5486685"/>
            <a:ext cx="7846200" cy="923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b="1" dirty="0">
                <a:solidFill>
                  <a:schemeClr val="lt1"/>
                </a:solidFill>
                <a:latin typeface="Georgia" panose="02040502050405020303" pitchFamily="18" charset="0"/>
                <a:ea typeface="Berkshire Swash"/>
                <a:cs typeface="Berkshire Swash"/>
                <a:sym typeface="Berkshire Swash"/>
              </a:rPr>
              <a:t>"What I must do is all that concerns me, not what the people think," -Ralph Waldo Emerson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43244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Defining Transcendentalism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57072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4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Georgia" panose="02040502050405020303" pitchFamily="18" charset="0"/>
              </a:rPr>
              <a:t>Is it possible?</a:t>
            </a:r>
          </a:p>
          <a:p>
            <a:pPr lvl="0" rtl="0">
              <a:buNone/>
            </a:pPr>
            <a:r>
              <a:rPr lang="en" sz="4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Georgia" panose="02040502050405020303" pitchFamily="18" charset="0"/>
              </a:rPr>
              <a:t>Transcendentalism </a:t>
            </a:r>
            <a:r>
              <a:rPr lang="en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Georgia" panose="02040502050405020303" pitchFamily="18" charset="0"/>
              </a:rPr>
              <a:t>resists easy </a:t>
            </a:r>
            <a:r>
              <a:rPr lang="en" sz="4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Georgia" panose="02040502050405020303" pitchFamily="18" charset="0"/>
              </a:rPr>
              <a:t>definition. </a:t>
            </a:r>
            <a:endParaRPr lang="en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>
                <a:solidFill>
                  <a:schemeClr val="lt1"/>
                </a:solidFill>
                <a:latin typeface="Georgia" panose="02040502050405020303" pitchFamily="18" charset="0"/>
              </a:rPr>
              <a:t>It embodies the desire to reconcile science and rationality with religion.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>
                <a:solidFill>
                  <a:schemeClr val="lt1"/>
                </a:solidFill>
                <a:latin typeface="Georgia" panose="02040502050405020303" pitchFamily="18" charset="0"/>
              </a:rPr>
              <a:t>Stresses a divine force in each individual.</a:t>
            </a:r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>
                <a:solidFill>
                  <a:schemeClr val="lt1"/>
                </a:solidFill>
                <a:latin typeface="Georgia" panose="02040502050405020303" pitchFamily="18" charset="0"/>
              </a:rPr>
              <a:t>The belief that evidence for spiritual truth might be found in and through the </a:t>
            </a:r>
            <a:r>
              <a:rPr lang="en" b="1" dirty="0" smtClean="0">
                <a:solidFill>
                  <a:schemeClr val="lt1"/>
                </a:solidFill>
                <a:latin typeface="Georgia" panose="02040502050405020303" pitchFamily="18" charset="0"/>
              </a:rPr>
              <a:t>physical </a:t>
            </a:r>
            <a:r>
              <a:rPr lang="en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world</a:t>
            </a:r>
            <a:r>
              <a:rPr lang="en" b="1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51" y="0"/>
            <a:ext cx="10026699" cy="6989266"/>
          </a:xfrm>
          <a:prstGeom prst="rect">
            <a:avLst/>
          </a:prstGeom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51967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Purpose of Transcendentalism:</a:t>
            </a:r>
            <a:endParaRPr lang="en" b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839199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66700" dist="1143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Looked for ideas that transcended ordinary sense </a:t>
            </a:r>
            <a:r>
              <a:rPr lang="en" sz="2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66700" dist="1143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experience.</a:t>
            </a:r>
          </a:p>
          <a:p>
            <a:pPr marL="38100" lvl="0" rtl="0">
              <a:buClr>
                <a:srgbClr val="000000"/>
              </a:buClr>
              <a:buSzPct val="166666"/>
            </a:pPr>
            <a:endParaRPr lang="en" sz="2600" b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17500" dist="1016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Sought </a:t>
            </a:r>
            <a:r>
              <a:rPr lang="en" sz="2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17500" dist="1016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truths that were intuited rather than demonstrated, truths that could be </a:t>
            </a:r>
            <a:r>
              <a:rPr lang="en" sz="2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17500" dist="1016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found beyond </a:t>
            </a:r>
            <a:r>
              <a:rPr lang="en" sz="2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17500" dist="1016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established modes of thought and </a:t>
            </a:r>
            <a:r>
              <a:rPr lang="en" sz="2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17500" dist="1016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action.</a:t>
            </a:r>
          </a:p>
          <a:p>
            <a:pPr marL="38100" lvl="0" rtl="0">
              <a:buClr>
                <a:srgbClr val="000000"/>
              </a:buClr>
              <a:buSzPct val="166666"/>
            </a:pPr>
            <a:endParaRPr lang="en" sz="2600" b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17500" dist="101600" algn="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17500" dist="1016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Set </a:t>
            </a:r>
            <a:r>
              <a:rPr lang="en" sz="2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17500" dist="1016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forth schemes for effective social improvement or utopian </a:t>
            </a:r>
            <a:r>
              <a:rPr lang="en" sz="2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17500" dist="1016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dreams.</a:t>
            </a:r>
          </a:p>
          <a:p>
            <a:pPr marL="38100" lvl="0" rtl="0">
              <a:buClr>
                <a:srgbClr val="000000"/>
              </a:buClr>
              <a:buSzPct val="166666"/>
            </a:pPr>
            <a:endParaRPr lang="en" sz="2600" b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17500" dist="101600" algn="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17500" dist="1016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Belief </a:t>
            </a:r>
            <a:r>
              <a:rPr lang="en" sz="2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17500" dist="1016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that each American had the ability to directly intuit what might be best for him or </a:t>
            </a:r>
            <a:r>
              <a:rPr lang="en" sz="2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17500" dist="1016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her.</a:t>
            </a:r>
            <a:endParaRPr lang="en-US" sz="2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17500" dist="101600" algn="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110005"/>
            <a:ext cx="8229600" cy="1292631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Response to the issues:</a:t>
            </a:r>
          </a:p>
          <a:p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1000" y="609600"/>
            <a:ext cx="8229600" cy="558355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1D1500"/>
              </a:buClr>
              <a:buSzPct val="166666"/>
              <a:buFont typeface="Arial"/>
              <a:buChar char="•"/>
            </a:pPr>
            <a:r>
              <a:rPr lang="e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Transcendentalists were responding to the following issues:</a:t>
            </a:r>
          </a:p>
          <a:p>
            <a:pPr marL="914400" lvl="1" indent="-381000" rtl="0">
              <a:buClr>
                <a:srgbClr val="1D1500"/>
              </a:buClr>
              <a:buSzPct val="80000"/>
              <a:buFont typeface="Courier New"/>
              <a:buChar char="o"/>
            </a:pPr>
            <a:r>
              <a:rPr lang="en" sz="2000" b="1" dirty="0">
                <a:solidFill>
                  <a:srgbClr val="1D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Politicians wanted to simply add land to the U.S., </a:t>
            </a:r>
            <a:endParaRPr lang="en" sz="2000" b="1" dirty="0" smtClean="0">
              <a:solidFill>
                <a:srgbClr val="1D1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533400" lvl="1" indent="0" rtl="0">
              <a:buClr>
                <a:srgbClr val="1D1500"/>
              </a:buClr>
              <a:buSzPct val="80000"/>
              <a:buNone/>
            </a:pPr>
            <a:r>
              <a:rPr lang="en" sz="2000" b="1" dirty="0">
                <a:solidFill>
                  <a:srgbClr val="1D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" sz="2000" b="1" dirty="0" smtClean="0">
                <a:solidFill>
                  <a:srgbClr val="1D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not </a:t>
            </a:r>
            <a:r>
              <a:rPr lang="en" sz="2000" b="1" dirty="0">
                <a:solidFill>
                  <a:srgbClr val="1D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move ahead with significant changes.</a:t>
            </a:r>
          </a:p>
          <a:p>
            <a:pPr marL="914400" lvl="1" indent="-381000" rtl="0">
              <a:buClr>
                <a:srgbClr val="1D1500"/>
              </a:buClr>
              <a:buSzPct val="80000"/>
              <a:buFont typeface="Courier New"/>
              <a:buChar char="o"/>
            </a:pPr>
            <a:r>
              <a:rPr lang="en" sz="2000" b="1" dirty="0">
                <a:solidFill>
                  <a:srgbClr val="1D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rights of women, slaves, and Native Americans were virtually ignored by political parties.</a:t>
            </a:r>
          </a:p>
          <a:p>
            <a:pPr marL="914400" lvl="1" indent="-381000" rtl="0">
              <a:buClr>
                <a:srgbClr val="1D1500"/>
              </a:buClr>
              <a:buSzPct val="80000"/>
              <a:buFont typeface="Courier New"/>
              <a:buChar char="o"/>
            </a:pPr>
            <a:r>
              <a:rPr lang="en" sz="2000" b="1" dirty="0">
                <a:solidFill>
                  <a:srgbClr val="1D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Were America's values only monetary and economic, or were there other sorts of ethical virtues that needed to be emphasized?</a:t>
            </a:r>
          </a:p>
          <a:p>
            <a:pPr marL="914400" lvl="1" indent="-381000" rtl="0">
              <a:buClr>
                <a:srgbClr val="1D1500"/>
              </a:buClr>
              <a:buSzPct val="80000"/>
              <a:buFont typeface="Courier New"/>
              <a:buChar char="o"/>
            </a:pPr>
            <a:r>
              <a:rPr lang="en" sz="2000" b="1" dirty="0">
                <a:solidFill>
                  <a:srgbClr val="1D1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decades from 1820-1860 saw numerous failed compromises that tried to reconcile northern free states with southern slave states.</a:t>
            </a:r>
          </a:p>
          <a:p>
            <a:pPr marL="38100" lvl="0" indent="0" algn="ctr">
              <a:buClr>
                <a:srgbClr val="1D1500"/>
              </a:buClr>
              <a:buSzPct val="166666"/>
              <a:buNone/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Numerous people called for </a:t>
            </a:r>
            <a:endParaRPr lang="e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8100" lvl="0" indent="0" algn="ctr">
              <a:buClr>
                <a:srgbClr val="1D1500"/>
              </a:buClr>
              <a:buSzPct val="166666"/>
              <a:buNone/>
            </a:pPr>
            <a:r>
              <a:rPr lang="e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new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voices and new ideas.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85503" y="304800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Ralph Waldo Emerson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555063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(1803-1882)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One of the greatest thinkers that America has produced.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He placed emphasis on the individual and offered belief in a personal divinity that resides in every human being and a version of nature that links us all to the wider world.</a:t>
            </a:r>
          </a:p>
          <a:p>
            <a:pPr marL="457200" lvl="0" indent="-3810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The "inner voice" was the guide to intuitive knowledge.</a:t>
            </a:r>
          </a:p>
          <a:p>
            <a:pPr marL="457200" lvl="0" indent="-3810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These innate ideas came from a force that Emerson believed was the divine spark in all people, their connection to an infinite Over-Soul.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341850" y="5562600"/>
            <a:ext cx="8460300" cy="104641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Playfair Display"/>
                <a:cs typeface="Playfair Display"/>
                <a:sym typeface="Playfair Display"/>
              </a:rPr>
              <a:t>"Standing on the bare ground, - my head bathed by the blithe air, and uplifted into infinite space, - all mean egotism vanishes. I become a transparent eye-ball; I am nothing; I see all; the currents of the Universal Being circulate through me; I am part or particle of God</a:t>
            </a:r>
            <a:r>
              <a:rPr lang="en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Playfair Display"/>
                <a:cs typeface="Playfair Display"/>
                <a:sym typeface="Playfair Display"/>
              </a:rPr>
              <a:t>."</a:t>
            </a:r>
            <a:r>
              <a:rPr lang="e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Playfair Display"/>
                <a:cs typeface="Playfair Display"/>
                <a:sym typeface="Playfair Display"/>
              </a:rPr>
              <a:t>					</a:t>
            </a:r>
            <a:r>
              <a:rPr lang="en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Playfair Display"/>
                <a:cs typeface="Playfair Display"/>
                <a:sym typeface="Playfair Display"/>
              </a:rPr>
              <a:t>	</a:t>
            </a:r>
            <a:r>
              <a:rPr lang="e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Playfair Display"/>
                <a:cs typeface="Playfair Display"/>
                <a:sym typeface="Playfair Display"/>
              </a:rPr>
              <a:t>-</a:t>
            </a:r>
            <a:r>
              <a:rPr lang="e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Playfair Display"/>
                <a:cs typeface="Playfair Display"/>
                <a:sym typeface="Playfair Display"/>
              </a:rPr>
              <a:t>Ralph Waldo Emerson, </a:t>
            </a:r>
            <a:r>
              <a:rPr lang="en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Playfair Display"/>
                <a:cs typeface="Playfair Display"/>
                <a:sym typeface="Playfair Display"/>
              </a:rPr>
              <a:t>Nature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52375" y="28303"/>
            <a:ext cx="8791625" cy="1292631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Emerson's Collection of Literature</a:t>
            </a:r>
            <a:r>
              <a:rPr lang="en" dirty="0"/>
              <a:t>	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04800" y="762000"/>
            <a:ext cx="8229600" cy="584003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2628900" lvl="5" indent="-419100">
              <a:buClr>
                <a:schemeClr val="lt1"/>
              </a:buClr>
            </a:pPr>
            <a:r>
              <a:rPr lang="en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Nature (1836)- Nature is in "me" and "I" am in natu</a:t>
            </a:r>
            <a:r>
              <a:rPr lang="e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re. Demonstrates the importance of individual point of view.</a:t>
            </a:r>
          </a:p>
          <a:p>
            <a:pPr marL="3543300" lvl="7" indent="-419100">
              <a:buClr>
                <a:schemeClr val="lt1"/>
              </a:buClr>
            </a:pPr>
            <a:r>
              <a:rPr lang="e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"The American Scholar "(1837)- The intellectual </a:t>
            </a:r>
            <a:r>
              <a:rPr lang="e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"</a:t>
            </a:r>
            <a:r>
              <a:rPr lang="e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Declaration" on nature, </a:t>
            </a:r>
            <a:r>
              <a:rPr lang="e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books</a:t>
            </a:r>
            <a:r>
              <a:rPr lang="e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the past, the independent thinker and the power of the "scholar."</a:t>
            </a:r>
          </a:p>
          <a:p>
            <a:pPr marL="914400" lvl="1" indent="-3810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"We will walk on our own feet; we will work with our own hands; we will speak our own minds...A nation of men will for the first time exist, because each believes himself inspired by the Divine Soul which also inspires men."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229600" cy="435500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b="1" dirty="0">
                <a:solidFill>
                  <a:schemeClr val="lt1"/>
                </a:solidFill>
                <a:latin typeface="Georgia" panose="02040502050405020303" pitchFamily="18" charset="0"/>
              </a:rPr>
              <a:t>"Is it so bad then to be misunderstood? Pythagoras was misunderstood, and Socrates, and Jesus, and Luther, and Copernicus, and Galileo, and Newton, </a:t>
            </a:r>
            <a:endParaRPr lang="en" b="1" dirty="0" smtClean="0">
              <a:solidFill>
                <a:schemeClr val="lt1"/>
              </a:solidFill>
              <a:latin typeface="Georgia" panose="02040502050405020303" pitchFamily="18" charset="0"/>
            </a:endParaRPr>
          </a:p>
          <a:p>
            <a:pPr lvl="0" algn="ctr" rtl="0">
              <a:buNone/>
            </a:pPr>
            <a:r>
              <a:rPr lang="en" b="1" dirty="0" smtClean="0">
                <a:solidFill>
                  <a:schemeClr val="lt1"/>
                </a:solidFill>
                <a:latin typeface="Georgia" panose="02040502050405020303" pitchFamily="18" charset="0"/>
              </a:rPr>
              <a:t>and </a:t>
            </a:r>
            <a:r>
              <a:rPr lang="en" b="1" dirty="0">
                <a:solidFill>
                  <a:schemeClr val="lt1"/>
                </a:solidFill>
                <a:latin typeface="Georgia" panose="02040502050405020303" pitchFamily="18" charset="0"/>
              </a:rPr>
              <a:t>every </a:t>
            </a:r>
            <a:r>
              <a:rPr lang="en" b="1" dirty="0" smtClean="0">
                <a:solidFill>
                  <a:schemeClr val="lt1"/>
                </a:solidFill>
                <a:latin typeface="Georgia" panose="02040502050405020303" pitchFamily="18" charset="0"/>
              </a:rPr>
              <a:t>pure and </a:t>
            </a:r>
            <a:r>
              <a:rPr lang="en" b="1" dirty="0">
                <a:solidFill>
                  <a:schemeClr val="lt1"/>
                </a:solidFill>
                <a:latin typeface="Georgia" panose="02040502050405020303" pitchFamily="18" charset="0"/>
              </a:rPr>
              <a:t>wise </a:t>
            </a:r>
            <a:r>
              <a:rPr lang="en" b="1" dirty="0" smtClean="0">
                <a:solidFill>
                  <a:schemeClr val="lt1"/>
                </a:solidFill>
                <a:latin typeface="Georgia" panose="02040502050405020303" pitchFamily="18" charset="0"/>
              </a:rPr>
              <a:t>spirit that</a:t>
            </a:r>
          </a:p>
          <a:p>
            <a:pPr lvl="0" algn="ctr" rtl="0">
              <a:buNone/>
            </a:pPr>
            <a:r>
              <a:rPr lang="en" b="1" dirty="0" smtClean="0">
                <a:solidFill>
                  <a:schemeClr val="lt1"/>
                </a:solidFill>
                <a:latin typeface="Georgia" panose="02040502050405020303" pitchFamily="18" charset="0"/>
              </a:rPr>
              <a:t> </a:t>
            </a:r>
            <a:r>
              <a:rPr lang="en" b="1" dirty="0">
                <a:solidFill>
                  <a:schemeClr val="lt1"/>
                </a:solidFill>
                <a:latin typeface="Georgia" panose="02040502050405020303" pitchFamily="18" charset="0"/>
              </a:rPr>
              <a:t>ever took flesh. </a:t>
            </a:r>
            <a:endParaRPr lang="en" b="1" dirty="0" smtClean="0">
              <a:solidFill>
                <a:schemeClr val="lt1"/>
              </a:solidFill>
              <a:latin typeface="Georgia" panose="02040502050405020303" pitchFamily="18" charset="0"/>
            </a:endParaRPr>
          </a:p>
          <a:p>
            <a:pPr lvl="0" algn="ctr" rtl="0">
              <a:buNone/>
            </a:pPr>
            <a:endParaRPr lang="en" sz="400" b="1" dirty="0">
              <a:solidFill>
                <a:schemeClr val="lt1"/>
              </a:solidFill>
              <a:latin typeface="Georgia" panose="02040502050405020303" pitchFamily="18" charset="0"/>
            </a:endParaRPr>
          </a:p>
          <a:p>
            <a:pPr lvl="0" algn="ctr" rtl="0">
              <a:buNone/>
            </a:pPr>
            <a:r>
              <a:rPr lang="en" b="1" dirty="0">
                <a:solidFill>
                  <a:schemeClr val="lt1"/>
                </a:solidFill>
                <a:latin typeface="Georgia" panose="02040502050405020303" pitchFamily="18" charset="0"/>
              </a:rPr>
              <a:t>To be great is to be misunderstood."</a:t>
            </a:r>
          </a:p>
          <a:p>
            <a:pPr>
              <a:buNone/>
            </a:pPr>
            <a:r>
              <a:rPr lang="en" b="1" dirty="0">
                <a:solidFill>
                  <a:schemeClr val="lt1"/>
                </a:solidFill>
              </a:rPr>
              <a:t>		</a:t>
            </a:r>
            <a:r>
              <a:rPr lang="en" sz="1800" b="1" dirty="0">
                <a:solidFill>
                  <a:schemeClr val="lt1"/>
                </a:solidFill>
              </a:rPr>
              <a:t>		</a:t>
            </a:r>
            <a:r>
              <a:rPr lang="en" sz="1800" b="1" dirty="0" smtClean="0">
                <a:solidFill>
                  <a:schemeClr val="lt1"/>
                </a:solidFill>
                <a:latin typeface="Georgia" panose="02040502050405020303" pitchFamily="18" charset="0"/>
              </a:rPr>
              <a:t>-</a:t>
            </a:r>
            <a:r>
              <a:rPr lang="en" sz="1800" b="1" dirty="0">
                <a:solidFill>
                  <a:schemeClr val="lt1"/>
                </a:solidFill>
                <a:latin typeface="Georgia" panose="02040502050405020303" pitchFamily="18" charset="0"/>
              </a:rPr>
              <a:t>Ralph Waldo Emerson, "Self Reliance"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1269</Words>
  <Application>Microsoft Office PowerPoint</Application>
  <PresentationFormat>On-screen Show (4:3)</PresentationFormat>
  <Paragraphs>103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/>
      <vt:lpstr>Transcendentalism</vt:lpstr>
      <vt:lpstr>Transcendentalist Movement</vt:lpstr>
      <vt:lpstr>Transcendentalist Perspective</vt:lpstr>
      <vt:lpstr>Defining Transcendentalism</vt:lpstr>
      <vt:lpstr>Purpose of Transcendentalism:</vt:lpstr>
      <vt:lpstr>Response to the issues: </vt:lpstr>
      <vt:lpstr>Ralph Waldo Emerson</vt:lpstr>
      <vt:lpstr>Emerson's Collection of Literature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Transcendentalism:</vt:lpstr>
      <vt:lpstr>Legacy of Transcendentalism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Transcendentalism</dc:title>
  <dc:creator>Claire Lawyer</dc:creator>
  <cp:lastModifiedBy>Claire Lawyer</cp:lastModifiedBy>
  <cp:revision>15</cp:revision>
  <cp:lastPrinted>2012-11-26T21:27:49Z</cp:lastPrinted>
  <dcterms:modified xsi:type="dcterms:W3CDTF">2013-12-17T17:29:18Z</dcterms:modified>
</cp:coreProperties>
</file>